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9" d="100"/>
          <a:sy n="89" d="100"/>
        </p:scale>
        <p:origin x="403"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C76C53-89CE-428A-879C-0C17485FE247}" type="datetimeFigureOut">
              <a:rPr lang="en-US" smtClean="0"/>
              <a:t>1/16/2024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AAEDB45-E3B2-4FE9-B65A-9CBFAC5F6C75}" type="slidenum">
              <a:rPr lang="en-US" smtClean="0"/>
              <a:t>‹#›</a:t>
            </a:fld>
            <a:endParaRPr lang="en-US"/>
          </a:p>
        </p:txBody>
      </p:sp>
    </p:spTree>
    <p:extLst>
      <p:ext uri="{BB962C8B-B14F-4D97-AF65-F5344CB8AC3E}">
        <p14:creationId xmlns:p14="http://schemas.microsoft.com/office/powerpoint/2010/main" val="24244915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AAEDB45-E3B2-4FE9-B65A-9CBFAC5F6C75}" type="slidenum">
              <a:rPr lang="en-US" smtClean="0"/>
              <a:t>12</a:t>
            </a:fld>
            <a:endParaRPr lang="en-US"/>
          </a:p>
        </p:txBody>
      </p:sp>
    </p:spTree>
    <p:extLst>
      <p:ext uri="{BB962C8B-B14F-4D97-AF65-F5344CB8AC3E}">
        <p14:creationId xmlns:p14="http://schemas.microsoft.com/office/powerpoint/2010/main" val="33019496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smtClean="0"/>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80EAAE00-8FE2-4986-9D54-AAA53AD482D7}" type="datetimeFigureOut">
              <a:rPr lang="en-US" smtClean="0"/>
              <a:t>1/16/2024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DC0784-41B2-4EC1-BF77-5505DBFA9BBE}" type="slidenum">
              <a:rPr lang="en-US" smtClean="0"/>
              <a:t>‹#›</a:t>
            </a:fld>
            <a:endParaRPr lang="en-US"/>
          </a:p>
        </p:txBody>
      </p:sp>
    </p:spTree>
    <p:extLst>
      <p:ext uri="{BB962C8B-B14F-4D97-AF65-F5344CB8AC3E}">
        <p14:creationId xmlns:p14="http://schemas.microsoft.com/office/powerpoint/2010/main" val="9669532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0EAAE00-8FE2-4986-9D54-AAA53AD482D7}" type="datetimeFigureOut">
              <a:rPr lang="en-US" smtClean="0"/>
              <a:t>1/16/2024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DC0784-41B2-4EC1-BF77-5505DBFA9BBE}" type="slidenum">
              <a:rPr lang="en-US" smtClean="0"/>
              <a:t>‹#›</a:t>
            </a:fld>
            <a:endParaRPr lang="en-US"/>
          </a:p>
        </p:txBody>
      </p:sp>
    </p:spTree>
    <p:extLst>
      <p:ext uri="{BB962C8B-B14F-4D97-AF65-F5344CB8AC3E}">
        <p14:creationId xmlns:p14="http://schemas.microsoft.com/office/powerpoint/2010/main" val="28848557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smtClean="0"/>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0EAAE00-8FE2-4986-9D54-AAA53AD482D7}" type="datetimeFigureOut">
              <a:rPr lang="en-US" smtClean="0"/>
              <a:t>1/16/2024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DC0784-41B2-4EC1-BF77-5505DBFA9BBE}" type="slidenum">
              <a:rPr lang="en-US" smtClean="0"/>
              <a:t>‹#›</a:t>
            </a:fld>
            <a:endParaRPr lang="en-US"/>
          </a:p>
        </p:txBody>
      </p:sp>
    </p:spTree>
    <p:extLst>
      <p:ext uri="{BB962C8B-B14F-4D97-AF65-F5344CB8AC3E}">
        <p14:creationId xmlns:p14="http://schemas.microsoft.com/office/powerpoint/2010/main" val="230931012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smtClean="0"/>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smtClean="0"/>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0EAAE00-8FE2-4986-9D54-AAA53AD482D7}" type="datetimeFigureOut">
              <a:rPr lang="en-US" smtClean="0"/>
              <a:t>1/16/2024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DC0784-41B2-4EC1-BF77-5505DBFA9BBE}" type="slidenum">
              <a:rPr lang="en-US" smtClean="0"/>
              <a:t>‹#›</a:t>
            </a:fld>
            <a:endParaRPr lang="en-US"/>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25532821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0EAAE00-8FE2-4986-9D54-AAA53AD482D7}" type="datetimeFigureOut">
              <a:rPr lang="en-US" smtClean="0"/>
              <a:t>1/16/2024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DC0784-41B2-4EC1-BF77-5505DBFA9BBE}" type="slidenum">
              <a:rPr lang="en-US" smtClean="0"/>
              <a:t>‹#›</a:t>
            </a:fld>
            <a:endParaRPr lang="en-US"/>
          </a:p>
        </p:txBody>
      </p:sp>
    </p:spTree>
    <p:extLst>
      <p:ext uri="{BB962C8B-B14F-4D97-AF65-F5344CB8AC3E}">
        <p14:creationId xmlns:p14="http://schemas.microsoft.com/office/powerpoint/2010/main" val="10242776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80EAAE00-8FE2-4986-9D54-AAA53AD482D7}" type="datetimeFigureOut">
              <a:rPr lang="en-US" smtClean="0"/>
              <a:t>1/16/2024</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DC0784-41B2-4EC1-BF77-5505DBFA9BBE}" type="slidenum">
              <a:rPr lang="en-US" smtClean="0"/>
              <a:t>‹#›</a:t>
            </a:fld>
            <a:endParaRPr lang="en-US"/>
          </a:p>
        </p:txBody>
      </p:sp>
    </p:spTree>
    <p:extLst>
      <p:ext uri="{BB962C8B-B14F-4D97-AF65-F5344CB8AC3E}">
        <p14:creationId xmlns:p14="http://schemas.microsoft.com/office/powerpoint/2010/main" val="244747507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80EAAE00-8FE2-4986-9D54-AAA53AD482D7}" type="datetimeFigureOut">
              <a:rPr lang="en-US" smtClean="0"/>
              <a:t>1/16/2024</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DC0784-41B2-4EC1-BF77-5505DBFA9BBE}" type="slidenum">
              <a:rPr lang="en-US" smtClean="0"/>
              <a:t>‹#›</a:t>
            </a:fld>
            <a:endParaRPr lang="en-US"/>
          </a:p>
        </p:txBody>
      </p:sp>
    </p:spTree>
    <p:extLst>
      <p:ext uri="{BB962C8B-B14F-4D97-AF65-F5344CB8AC3E}">
        <p14:creationId xmlns:p14="http://schemas.microsoft.com/office/powerpoint/2010/main" val="133667279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0EAAE00-8FE2-4986-9D54-AAA53AD482D7}" type="datetimeFigureOut">
              <a:rPr lang="en-US" smtClean="0"/>
              <a:t>1/16/2024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DC0784-41B2-4EC1-BF77-5505DBFA9BBE}" type="slidenum">
              <a:rPr lang="en-US" smtClean="0"/>
              <a:t>‹#›</a:t>
            </a:fld>
            <a:endParaRPr lang="en-US"/>
          </a:p>
        </p:txBody>
      </p:sp>
    </p:spTree>
    <p:extLst>
      <p:ext uri="{BB962C8B-B14F-4D97-AF65-F5344CB8AC3E}">
        <p14:creationId xmlns:p14="http://schemas.microsoft.com/office/powerpoint/2010/main" val="205925180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0EAAE00-8FE2-4986-9D54-AAA53AD482D7}" type="datetimeFigureOut">
              <a:rPr lang="en-US" smtClean="0"/>
              <a:t>1/16/2024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DC0784-41B2-4EC1-BF77-5505DBFA9BBE}" type="slidenum">
              <a:rPr lang="en-US" smtClean="0"/>
              <a:t>‹#›</a:t>
            </a:fld>
            <a:endParaRPr lang="en-US"/>
          </a:p>
        </p:txBody>
      </p:sp>
    </p:spTree>
    <p:extLst>
      <p:ext uri="{BB962C8B-B14F-4D97-AF65-F5344CB8AC3E}">
        <p14:creationId xmlns:p14="http://schemas.microsoft.com/office/powerpoint/2010/main" val="2636876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3"/>
          <p:cNvSpPr>
            <a:spLocks noGrp="1"/>
          </p:cNvSpPr>
          <p:nvPr>
            <p:ph type="dt" sz="half" idx="10"/>
          </p:nvPr>
        </p:nvSpPr>
        <p:spPr/>
        <p:txBody>
          <a:bodyPr/>
          <a:lstStyle/>
          <a:p>
            <a:fld id="{80EAAE00-8FE2-4986-9D54-AAA53AD482D7}" type="datetimeFigureOut">
              <a:rPr lang="en-US" smtClean="0"/>
              <a:t>1/16/2024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DC0784-41B2-4EC1-BF77-5505DBFA9BBE}" type="slidenum">
              <a:rPr lang="en-US" smtClean="0"/>
              <a:t>‹#›</a:t>
            </a:fld>
            <a:endParaRPr lang="en-US"/>
          </a:p>
        </p:txBody>
      </p:sp>
    </p:spTree>
    <p:extLst>
      <p:ext uri="{BB962C8B-B14F-4D97-AF65-F5344CB8AC3E}">
        <p14:creationId xmlns:p14="http://schemas.microsoft.com/office/powerpoint/2010/main" val="22246432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0EAAE00-8FE2-4986-9D54-AAA53AD482D7}" type="datetimeFigureOut">
              <a:rPr lang="en-US" smtClean="0"/>
              <a:t>1/16/2024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DC0784-41B2-4EC1-BF77-5505DBFA9BBE}" type="slidenum">
              <a:rPr lang="en-US" smtClean="0"/>
              <a:t>‹#›</a:t>
            </a:fld>
            <a:endParaRPr lang="en-US"/>
          </a:p>
        </p:txBody>
      </p:sp>
    </p:spTree>
    <p:extLst>
      <p:ext uri="{BB962C8B-B14F-4D97-AF65-F5344CB8AC3E}">
        <p14:creationId xmlns:p14="http://schemas.microsoft.com/office/powerpoint/2010/main" val="12272540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80EAAE00-8FE2-4986-9D54-AAA53AD482D7}" type="datetimeFigureOut">
              <a:rPr lang="en-US" smtClean="0"/>
              <a:t>1/16/2024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DC0784-41B2-4EC1-BF77-5505DBFA9BBE}" type="slidenum">
              <a:rPr lang="en-US" smtClean="0"/>
              <a:t>‹#›</a:t>
            </a:fld>
            <a:endParaRPr lang="en-US"/>
          </a:p>
        </p:txBody>
      </p:sp>
    </p:spTree>
    <p:extLst>
      <p:ext uri="{BB962C8B-B14F-4D97-AF65-F5344CB8AC3E}">
        <p14:creationId xmlns:p14="http://schemas.microsoft.com/office/powerpoint/2010/main" val="42308909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80EAAE00-8FE2-4986-9D54-AAA53AD482D7}" type="datetimeFigureOut">
              <a:rPr lang="en-US" smtClean="0"/>
              <a:t>1/16/2024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DDC0784-41B2-4EC1-BF77-5505DBFA9BBE}" type="slidenum">
              <a:rPr lang="en-US" smtClean="0"/>
              <a:t>‹#›</a:t>
            </a:fld>
            <a:endParaRPr lang="en-US"/>
          </a:p>
        </p:txBody>
      </p:sp>
    </p:spTree>
    <p:extLst>
      <p:ext uri="{BB962C8B-B14F-4D97-AF65-F5344CB8AC3E}">
        <p14:creationId xmlns:p14="http://schemas.microsoft.com/office/powerpoint/2010/main" val="42685582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7" name="Date Placeholder 2"/>
          <p:cNvSpPr>
            <a:spLocks noGrp="1"/>
          </p:cNvSpPr>
          <p:nvPr>
            <p:ph type="dt" sz="half" idx="10"/>
          </p:nvPr>
        </p:nvSpPr>
        <p:spPr/>
        <p:txBody>
          <a:bodyPr/>
          <a:lstStyle/>
          <a:p>
            <a:fld id="{80EAAE00-8FE2-4986-9D54-AAA53AD482D7}" type="datetimeFigureOut">
              <a:rPr lang="en-US" smtClean="0"/>
              <a:t>1/16/2024</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6DDC0784-41B2-4EC1-BF77-5505DBFA9BBE}" type="slidenum">
              <a:rPr lang="en-US" smtClean="0"/>
              <a:t>‹#›</a:t>
            </a:fld>
            <a:endParaRPr lang="en-US"/>
          </a:p>
        </p:txBody>
      </p:sp>
    </p:spTree>
    <p:extLst>
      <p:ext uri="{BB962C8B-B14F-4D97-AF65-F5344CB8AC3E}">
        <p14:creationId xmlns:p14="http://schemas.microsoft.com/office/powerpoint/2010/main" val="15980695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80EAAE00-8FE2-4986-9D54-AAA53AD482D7}" type="datetimeFigureOut">
              <a:rPr lang="en-US" smtClean="0"/>
              <a:t>1/16/2024</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6DDC0784-41B2-4EC1-BF77-5505DBFA9BBE}" type="slidenum">
              <a:rPr lang="en-US" smtClean="0"/>
              <a:t>‹#›</a:t>
            </a:fld>
            <a:endParaRPr lang="en-US"/>
          </a:p>
        </p:txBody>
      </p:sp>
    </p:spTree>
    <p:extLst>
      <p:ext uri="{BB962C8B-B14F-4D97-AF65-F5344CB8AC3E}">
        <p14:creationId xmlns:p14="http://schemas.microsoft.com/office/powerpoint/2010/main" val="10528613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7" name="Date Placeholder 4"/>
          <p:cNvSpPr>
            <a:spLocks noGrp="1"/>
          </p:cNvSpPr>
          <p:nvPr>
            <p:ph type="dt" sz="half" idx="10"/>
          </p:nvPr>
        </p:nvSpPr>
        <p:spPr/>
        <p:txBody>
          <a:bodyPr/>
          <a:lstStyle/>
          <a:p>
            <a:fld id="{80EAAE00-8FE2-4986-9D54-AAA53AD482D7}" type="datetimeFigureOut">
              <a:rPr lang="en-US" smtClean="0"/>
              <a:t>1/16/2024</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6DDC0784-41B2-4EC1-BF77-5505DBFA9BBE}" type="slidenum">
              <a:rPr lang="en-US" smtClean="0"/>
              <a:t>‹#›</a:t>
            </a:fld>
            <a:endParaRPr lang="en-US"/>
          </a:p>
        </p:txBody>
      </p:sp>
    </p:spTree>
    <p:extLst>
      <p:ext uri="{BB962C8B-B14F-4D97-AF65-F5344CB8AC3E}">
        <p14:creationId xmlns:p14="http://schemas.microsoft.com/office/powerpoint/2010/main" val="19317909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0EAAE00-8FE2-4986-9D54-AAA53AD482D7}" type="datetimeFigureOut">
              <a:rPr lang="en-US" smtClean="0"/>
              <a:t>1/16/2024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DC0784-41B2-4EC1-BF77-5505DBFA9BBE}" type="slidenum">
              <a:rPr lang="en-US" smtClean="0"/>
              <a:t>‹#›</a:t>
            </a:fld>
            <a:endParaRPr lang="en-US"/>
          </a:p>
        </p:txBody>
      </p:sp>
    </p:spTree>
    <p:extLst>
      <p:ext uri="{BB962C8B-B14F-4D97-AF65-F5344CB8AC3E}">
        <p14:creationId xmlns:p14="http://schemas.microsoft.com/office/powerpoint/2010/main" val="8722482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smtClean="0"/>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80EAAE00-8FE2-4986-9D54-AAA53AD482D7}" type="datetimeFigureOut">
              <a:rPr lang="en-US" smtClean="0"/>
              <a:t>1/16/2024</a:t>
            </a:fld>
            <a:endParaRPr lang="en-US"/>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6DDC0784-41B2-4EC1-BF77-5505DBFA9BBE}" type="slidenum">
              <a:rPr lang="en-US" smtClean="0"/>
              <a:t>‹#›</a:t>
            </a:fld>
            <a:endParaRPr lang="en-US"/>
          </a:p>
        </p:txBody>
      </p:sp>
    </p:spTree>
    <p:extLst>
      <p:ext uri="{BB962C8B-B14F-4D97-AF65-F5344CB8AC3E}">
        <p14:creationId xmlns:p14="http://schemas.microsoft.com/office/powerpoint/2010/main" val="1001787890"/>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906985" y="2657742"/>
            <a:ext cx="8825658" cy="1008686"/>
          </a:xfrm>
        </p:spPr>
        <p:txBody>
          <a:bodyPr/>
          <a:lstStyle/>
          <a:p>
            <a:r>
              <a:rPr lang="en-US" dirty="0" smtClean="0"/>
              <a:t>K-means clustering</a:t>
            </a:r>
            <a:endParaRPr lang="en-US" dirty="0"/>
          </a:p>
        </p:txBody>
      </p:sp>
    </p:spTree>
    <p:extLst>
      <p:ext uri="{BB962C8B-B14F-4D97-AF65-F5344CB8AC3E}">
        <p14:creationId xmlns:p14="http://schemas.microsoft.com/office/powerpoint/2010/main" val="1735388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28950" y="1939895"/>
            <a:ext cx="10365143" cy="3589234"/>
          </a:xfrm>
        </p:spPr>
        <p:txBody>
          <a:bodyPr/>
          <a:lstStyle/>
          <a:p>
            <a:pPr marL="457200" indent="-457200" algn="just">
              <a:buFont typeface="+mj-lt"/>
              <a:buAutoNum type="arabicPeriod" startAt="4"/>
            </a:pPr>
            <a:r>
              <a:rPr lang="en-US" dirty="0" smtClean="0"/>
              <a:t>Main function</a:t>
            </a:r>
          </a:p>
          <a:p>
            <a:pPr marL="0" indent="0" algn="just">
              <a:buNone/>
            </a:pPr>
            <a:r>
              <a:rPr lang="en-US" dirty="0" smtClean="0"/>
              <a:t>	This function loads the colored image, calls the data preparation function on this image. After the set of data points is computed, the function corresponding to the K-means algorithm is called to determine the membership function and clusters for the image. </a:t>
            </a:r>
          </a:p>
          <a:p>
            <a:pPr marL="0" indent="0" algn="just">
              <a:buNone/>
            </a:pPr>
            <a:r>
              <a:rPr lang="en-US" dirty="0"/>
              <a:t>	</a:t>
            </a:r>
            <a:r>
              <a:rPr lang="en-US" dirty="0" smtClean="0"/>
              <a:t>The clustered image is created using the output of the K-means function. Before displaying the resulted image, the image is converted back to BGR color space.</a:t>
            </a:r>
            <a:endParaRPr lang="en-US" dirty="0"/>
          </a:p>
        </p:txBody>
      </p:sp>
    </p:spTree>
    <p:extLst>
      <p:ext uri="{BB962C8B-B14F-4D97-AF65-F5344CB8AC3E}">
        <p14:creationId xmlns:p14="http://schemas.microsoft.com/office/powerpoint/2010/main" val="30475561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9404723" cy="760785"/>
          </a:xfrm>
        </p:spPr>
        <p:txBody>
          <a:bodyPr/>
          <a:lstStyle/>
          <a:p>
            <a:r>
              <a:rPr lang="en-US" dirty="0" smtClean="0"/>
              <a:t>V. Results</a:t>
            </a:r>
            <a:endParaRPr lang="en-US" dirty="0"/>
          </a:p>
        </p:txBody>
      </p:sp>
      <p:sp>
        <p:nvSpPr>
          <p:cNvPr id="3" name="Content Placeholder 2"/>
          <p:cNvSpPr>
            <a:spLocks noGrp="1"/>
          </p:cNvSpPr>
          <p:nvPr>
            <p:ph idx="1"/>
          </p:nvPr>
        </p:nvSpPr>
        <p:spPr>
          <a:xfrm>
            <a:off x="1103312" y="1529698"/>
            <a:ext cx="10057495" cy="4718702"/>
          </a:xfrm>
        </p:spPr>
        <p:txBody>
          <a:bodyPr/>
          <a:lstStyle/>
          <a:p>
            <a:pPr marL="0" indent="0">
              <a:buNone/>
            </a:pPr>
            <a:r>
              <a:rPr lang="en-US" dirty="0" smtClean="0"/>
              <a:t>	The implemented algorithm was tested on 10 sample images with different K values. </a:t>
            </a:r>
          </a:p>
          <a:p>
            <a:r>
              <a:rPr lang="en-US" dirty="0" smtClean="0"/>
              <a:t>Sample image 1</a:t>
            </a:r>
          </a:p>
          <a:p>
            <a:pPr>
              <a:buFont typeface="Arial" panose="020B0604020202020204" pitchFamily="34" charset="0"/>
              <a:buChar char="•"/>
            </a:pPr>
            <a:endParaRPr lang="en-US" dirty="0" smtClean="0"/>
          </a:p>
          <a:p>
            <a:endParaRPr lang="en-US" dirty="0"/>
          </a:p>
          <a:p>
            <a:endParaRPr lang="en-US" dirty="0"/>
          </a:p>
        </p:txBody>
      </p:sp>
      <p:pic>
        <p:nvPicPr>
          <p:cNvPr id="5" name="Picture 4"/>
          <p:cNvPicPr>
            <a:picLocks noChangeAspect="1"/>
          </p:cNvPicPr>
          <p:nvPr/>
        </p:nvPicPr>
        <p:blipFill>
          <a:blip r:embed="rId2"/>
          <a:stretch>
            <a:fillRect/>
          </a:stretch>
        </p:blipFill>
        <p:spPr>
          <a:xfrm>
            <a:off x="5598405" y="2069133"/>
            <a:ext cx="4237804" cy="4495462"/>
          </a:xfrm>
          <a:prstGeom prst="rect">
            <a:avLst/>
          </a:prstGeom>
        </p:spPr>
      </p:pic>
    </p:spTree>
    <p:extLst>
      <p:ext uri="{BB962C8B-B14F-4D97-AF65-F5344CB8AC3E}">
        <p14:creationId xmlns:p14="http://schemas.microsoft.com/office/powerpoint/2010/main" val="39719240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8386" y="777668"/>
            <a:ext cx="10400232" cy="5470732"/>
          </a:xfrm>
        </p:spPr>
        <p:txBody>
          <a:bodyPr/>
          <a:lstStyle/>
          <a:p>
            <a:pPr marL="0" indent="0">
              <a:buNone/>
            </a:pPr>
            <a:r>
              <a:rPr lang="en-US" dirty="0" smtClean="0"/>
              <a:t>K=10											 K=35</a:t>
            </a:r>
          </a:p>
          <a:p>
            <a:pPr>
              <a:buFont typeface="Arial" panose="020B0604020202020204" pitchFamily="34" charset="0"/>
              <a:buChar char="•"/>
            </a:pPr>
            <a:endParaRPr lang="en-US" dirty="0"/>
          </a:p>
        </p:txBody>
      </p:sp>
      <p:pic>
        <p:nvPicPr>
          <p:cNvPr id="5" name="Picture 4"/>
          <p:cNvPicPr>
            <a:picLocks noChangeAspect="1"/>
          </p:cNvPicPr>
          <p:nvPr/>
        </p:nvPicPr>
        <p:blipFill>
          <a:blip r:embed="rId3"/>
          <a:stretch>
            <a:fillRect/>
          </a:stretch>
        </p:blipFill>
        <p:spPr>
          <a:xfrm>
            <a:off x="6290609" y="1604166"/>
            <a:ext cx="4378049" cy="4644234"/>
          </a:xfrm>
          <a:prstGeom prst="rect">
            <a:avLst/>
          </a:prstGeom>
        </p:spPr>
      </p:pic>
      <p:pic>
        <p:nvPicPr>
          <p:cNvPr id="6" name="Picture 5"/>
          <p:cNvPicPr>
            <a:picLocks noChangeAspect="1"/>
          </p:cNvPicPr>
          <p:nvPr/>
        </p:nvPicPr>
        <p:blipFill>
          <a:blip r:embed="rId4"/>
          <a:stretch>
            <a:fillRect/>
          </a:stretch>
        </p:blipFill>
        <p:spPr>
          <a:xfrm>
            <a:off x="821299" y="1604166"/>
            <a:ext cx="4378049" cy="4644234"/>
          </a:xfrm>
          <a:prstGeom prst="rect">
            <a:avLst/>
          </a:prstGeom>
        </p:spPr>
      </p:pic>
    </p:spTree>
    <p:extLst>
      <p:ext uri="{BB962C8B-B14F-4D97-AF65-F5344CB8AC3E}">
        <p14:creationId xmlns:p14="http://schemas.microsoft.com/office/powerpoint/2010/main" val="41683243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03312" y="734938"/>
            <a:ext cx="10219866" cy="5513461"/>
          </a:xfrm>
        </p:spPr>
        <p:txBody>
          <a:bodyPr/>
          <a:lstStyle/>
          <a:p>
            <a:r>
              <a:rPr lang="en-US" dirty="0" smtClean="0"/>
              <a:t>Sample image 2</a:t>
            </a:r>
          </a:p>
          <a:p>
            <a:endParaRPr lang="en-US" dirty="0"/>
          </a:p>
        </p:txBody>
      </p:sp>
      <p:pic>
        <p:nvPicPr>
          <p:cNvPr id="4" name="Picture 3"/>
          <p:cNvPicPr>
            <a:picLocks noChangeAspect="1"/>
          </p:cNvPicPr>
          <p:nvPr/>
        </p:nvPicPr>
        <p:blipFill>
          <a:blip r:embed="rId2"/>
          <a:stretch>
            <a:fillRect/>
          </a:stretch>
        </p:blipFill>
        <p:spPr>
          <a:xfrm>
            <a:off x="3780831" y="1378192"/>
            <a:ext cx="4406040" cy="4659423"/>
          </a:xfrm>
          <a:prstGeom prst="rect">
            <a:avLst/>
          </a:prstGeom>
        </p:spPr>
      </p:pic>
    </p:spTree>
    <p:extLst>
      <p:ext uri="{BB962C8B-B14F-4D97-AF65-F5344CB8AC3E}">
        <p14:creationId xmlns:p14="http://schemas.microsoft.com/office/powerpoint/2010/main" val="17786575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03312" y="794760"/>
            <a:ext cx="9784030" cy="5453640"/>
          </a:xfrm>
        </p:spPr>
        <p:txBody>
          <a:bodyPr/>
          <a:lstStyle/>
          <a:p>
            <a:pPr marL="0" indent="0">
              <a:buNone/>
            </a:pPr>
            <a:r>
              <a:rPr lang="en-US" dirty="0" smtClean="0"/>
              <a:t>K=15										   K=40</a:t>
            </a:r>
            <a:endParaRPr lang="en-US" dirty="0"/>
          </a:p>
        </p:txBody>
      </p:sp>
      <p:pic>
        <p:nvPicPr>
          <p:cNvPr id="4" name="Picture 3"/>
          <p:cNvPicPr>
            <a:picLocks noChangeAspect="1"/>
          </p:cNvPicPr>
          <p:nvPr/>
        </p:nvPicPr>
        <p:blipFill>
          <a:blip r:embed="rId2"/>
          <a:stretch>
            <a:fillRect/>
          </a:stretch>
        </p:blipFill>
        <p:spPr>
          <a:xfrm>
            <a:off x="1358782" y="1587915"/>
            <a:ext cx="4539924" cy="4859024"/>
          </a:xfrm>
          <a:prstGeom prst="rect">
            <a:avLst/>
          </a:prstGeom>
        </p:spPr>
      </p:pic>
      <p:pic>
        <p:nvPicPr>
          <p:cNvPr id="5" name="Picture 4"/>
          <p:cNvPicPr>
            <a:picLocks noChangeAspect="1"/>
          </p:cNvPicPr>
          <p:nvPr/>
        </p:nvPicPr>
        <p:blipFill>
          <a:blip r:embed="rId3"/>
          <a:stretch>
            <a:fillRect/>
          </a:stretch>
        </p:blipFill>
        <p:spPr>
          <a:xfrm>
            <a:off x="6443530" y="1587915"/>
            <a:ext cx="4539924" cy="4859024"/>
          </a:xfrm>
          <a:prstGeom prst="rect">
            <a:avLst/>
          </a:prstGeom>
        </p:spPr>
      </p:pic>
    </p:spTree>
    <p:extLst>
      <p:ext uri="{BB962C8B-B14F-4D97-AF65-F5344CB8AC3E}">
        <p14:creationId xmlns:p14="http://schemas.microsoft.com/office/powerpoint/2010/main" val="27449524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03312" y="589660"/>
            <a:ext cx="8946541" cy="5658739"/>
          </a:xfrm>
        </p:spPr>
        <p:txBody>
          <a:bodyPr/>
          <a:lstStyle/>
          <a:p>
            <a:r>
              <a:rPr lang="en-US" dirty="0" smtClean="0"/>
              <a:t>Sample image 3</a:t>
            </a:r>
          </a:p>
          <a:p>
            <a:endParaRPr lang="en-US" dirty="0"/>
          </a:p>
        </p:txBody>
      </p:sp>
      <p:pic>
        <p:nvPicPr>
          <p:cNvPr id="4" name="Picture 3"/>
          <p:cNvPicPr>
            <a:picLocks noChangeAspect="1"/>
          </p:cNvPicPr>
          <p:nvPr/>
        </p:nvPicPr>
        <p:blipFill>
          <a:blip r:embed="rId2"/>
          <a:stretch>
            <a:fillRect/>
          </a:stretch>
        </p:blipFill>
        <p:spPr>
          <a:xfrm>
            <a:off x="3691784" y="1283209"/>
            <a:ext cx="4873210" cy="5169028"/>
          </a:xfrm>
          <a:prstGeom prst="rect">
            <a:avLst/>
          </a:prstGeom>
        </p:spPr>
      </p:pic>
    </p:spTree>
    <p:extLst>
      <p:ext uri="{BB962C8B-B14F-4D97-AF65-F5344CB8AC3E}">
        <p14:creationId xmlns:p14="http://schemas.microsoft.com/office/powerpoint/2010/main" val="33581868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03312" y="743484"/>
            <a:ext cx="9869488" cy="5504915"/>
          </a:xfrm>
        </p:spPr>
        <p:txBody>
          <a:bodyPr/>
          <a:lstStyle/>
          <a:p>
            <a:pPr marL="0" indent="0">
              <a:buNone/>
            </a:pPr>
            <a:r>
              <a:rPr lang="en-US" dirty="0" smtClean="0"/>
              <a:t>K=20										  K=45</a:t>
            </a:r>
          </a:p>
          <a:p>
            <a:endParaRPr lang="en-US" dirty="0"/>
          </a:p>
        </p:txBody>
      </p:sp>
      <p:pic>
        <p:nvPicPr>
          <p:cNvPr id="4" name="Picture 3"/>
          <p:cNvPicPr>
            <a:picLocks noChangeAspect="1"/>
          </p:cNvPicPr>
          <p:nvPr/>
        </p:nvPicPr>
        <p:blipFill>
          <a:blip r:embed="rId2"/>
          <a:stretch>
            <a:fillRect/>
          </a:stretch>
        </p:blipFill>
        <p:spPr>
          <a:xfrm>
            <a:off x="1324598" y="1346811"/>
            <a:ext cx="4713458" cy="5055564"/>
          </a:xfrm>
          <a:prstGeom prst="rect">
            <a:avLst/>
          </a:prstGeom>
        </p:spPr>
      </p:pic>
      <p:pic>
        <p:nvPicPr>
          <p:cNvPr id="5" name="Picture 4"/>
          <p:cNvPicPr>
            <a:picLocks noChangeAspect="1"/>
          </p:cNvPicPr>
          <p:nvPr/>
        </p:nvPicPr>
        <p:blipFill>
          <a:blip r:embed="rId3"/>
          <a:stretch>
            <a:fillRect/>
          </a:stretch>
        </p:blipFill>
        <p:spPr>
          <a:xfrm>
            <a:off x="6369985" y="1368280"/>
            <a:ext cx="4713458" cy="5034095"/>
          </a:xfrm>
          <a:prstGeom prst="rect">
            <a:avLst/>
          </a:prstGeom>
        </p:spPr>
      </p:pic>
    </p:spTree>
    <p:extLst>
      <p:ext uri="{BB962C8B-B14F-4D97-AF65-F5344CB8AC3E}">
        <p14:creationId xmlns:p14="http://schemas.microsoft.com/office/powerpoint/2010/main" val="8128024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9404723" cy="794968"/>
          </a:xfrm>
        </p:spPr>
        <p:txBody>
          <a:bodyPr/>
          <a:lstStyle/>
          <a:p>
            <a:r>
              <a:rPr lang="en-US" dirty="0" smtClean="0"/>
              <a:t>VI. Analysis on results</a:t>
            </a:r>
            <a:endParaRPr lang="en-US" dirty="0"/>
          </a:p>
        </p:txBody>
      </p:sp>
      <p:sp>
        <p:nvSpPr>
          <p:cNvPr id="3" name="Content Placeholder 2"/>
          <p:cNvSpPr>
            <a:spLocks noGrp="1"/>
          </p:cNvSpPr>
          <p:nvPr>
            <p:ph idx="1"/>
          </p:nvPr>
        </p:nvSpPr>
        <p:spPr>
          <a:xfrm>
            <a:off x="1034946" y="1939895"/>
            <a:ext cx="10211320" cy="4007977"/>
          </a:xfrm>
        </p:spPr>
        <p:txBody>
          <a:bodyPr/>
          <a:lstStyle/>
          <a:p>
            <a:pPr marL="0" indent="0" algn="just">
              <a:buNone/>
            </a:pPr>
            <a:r>
              <a:rPr lang="en-US" dirty="0" smtClean="0"/>
              <a:t>	When </a:t>
            </a:r>
            <a:r>
              <a:rPr lang="en-US" dirty="0"/>
              <a:t>the number of clusters is small in a K-means clustering algorithm applied to an image, it tends to result in fewer distinct color regions</a:t>
            </a:r>
            <a:r>
              <a:rPr lang="en-US" dirty="0" smtClean="0"/>
              <a:t>. Some effects of using a small number for K can be observed on the output images:</a:t>
            </a:r>
          </a:p>
          <a:p>
            <a:pPr algn="just">
              <a:buFontTx/>
              <a:buChar char="-"/>
            </a:pPr>
            <a:r>
              <a:rPr lang="en-US" b="1" dirty="0" smtClean="0"/>
              <a:t>Color Compression: </a:t>
            </a:r>
            <a:r>
              <a:rPr lang="en-US" dirty="0"/>
              <a:t>R</a:t>
            </a:r>
            <a:r>
              <a:rPr lang="en-US" dirty="0" smtClean="0"/>
              <a:t>egions </a:t>
            </a:r>
            <a:r>
              <a:rPr lang="en-US" dirty="0"/>
              <a:t>of similar colors are represented by a single cluster centroid color. The resulting image will have fewer unique colors compared to the </a:t>
            </a:r>
            <a:r>
              <a:rPr lang="en-US" dirty="0" smtClean="0"/>
              <a:t>original.</a:t>
            </a:r>
          </a:p>
          <a:p>
            <a:pPr algn="just">
              <a:buFontTx/>
              <a:buChar char="-"/>
            </a:pPr>
            <a:r>
              <a:rPr lang="en-US" b="1" dirty="0"/>
              <a:t>Loss of </a:t>
            </a:r>
            <a:r>
              <a:rPr lang="en-US" b="1" dirty="0" smtClean="0"/>
              <a:t>Detail: </a:t>
            </a:r>
            <a:r>
              <a:rPr lang="en-US" dirty="0" smtClean="0"/>
              <a:t>The algorithm </a:t>
            </a:r>
            <a:r>
              <a:rPr lang="en-US" dirty="0"/>
              <a:t>tends to merge pixels with similar colors into the same cluster. This can lead to a loss of fine details in the image, especially in areas with subtle color variations</a:t>
            </a:r>
            <a:r>
              <a:rPr lang="en-US" dirty="0" smtClean="0"/>
              <a:t>.</a:t>
            </a:r>
          </a:p>
        </p:txBody>
      </p:sp>
    </p:spTree>
    <p:extLst>
      <p:ext uri="{BB962C8B-B14F-4D97-AF65-F5344CB8AC3E}">
        <p14:creationId xmlns:p14="http://schemas.microsoft.com/office/powerpoint/2010/main" val="38167347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52036" y="1897165"/>
            <a:ext cx="10339507" cy="3546506"/>
          </a:xfrm>
        </p:spPr>
        <p:txBody>
          <a:bodyPr/>
          <a:lstStyle/>
          <a:p>
            <a:pPr algn="just">
              <a:buFontTx/>
              <a:buChar char="-"/>
            </a:pPr>
            <a:r>
              <a:rPr lang="en-US" b="1" dirty="0" err="1" smtClean="0"/>
              <a:t>Posterization</a:t>
            </a:r>
            <a:r>
              <a:rPr lang="en-US" b="1" dirty="0" smtClean="0"/>
              <a:t>: </a:t>
            </a:r>
            <a:r>
              <a:rPr lang="en-US" dirty="0" err="1"/>
              <a:t>Posterization</a:t>
            </a:r>
            <a:r>
              <a:rPr lang="en-US" dirty="0"/>
              <a:t> occurs when the number of clusters is insufficient to represent the full range of colors in the image. This results in a stylized, cartoonish appearance with visible color boundaries between regions</a:t>
            </a:r>
            <a:r>
              <a:rPr lang="en-US" dirty="0" smtClean="0"/>
              <a:t>.</a:t>
            </a:r>
          </a:p>
          <a:p>
            <a:pPr algn="just">
              <a:buFontTx/>
              <a:buChar char="-"/>
            </a:pPr>
            <a:r>
              <a:rPr lang="en-US" b="1" dirty="0" smtClean="0"/>
              <a:t>Over-Smoothing: </a:t>
            </a:r>
            <a:r>
              <a:rPr lang="en-US" dirty="0"/>
              <a:t>A small number of clusters may cause the algorithm to oversimplify the color distribution, leading to over-smoothing. Regions that originally had nuanced color transitions may appear more uniform</a:t>
            </a:r>
            <a:r>
              <a:rPr lang="en-US" dirty="0" smtClean="0"/>
              <a:t>.</a:t>
            </a:r>
          </a:p>
          <a:p>
            <a:pPr algn="just">
              <a:buFontTx/>
              <a:buChar char="-"/>
            </a:pPr>
            <a:r>
              <a:rPr lang="en-US" b="1" dirty="0"/>
              <a:t>Color Dominance</a:t>
            </a:r>
            <a:r>
              <a:rPr lang="en-US" b="1" dirty="0" smtClean="0"/>
              <a:t>: </a:t>
            </a:r>
            <a:r>
              <a:rPr lang="en-US" dirty="0"/>
              <a:t>The dominant colors in the image will be well-represented by the cluster centroids, while less dominant colors may be </a:t>
            </a:r>
            <a:r>
              <a:rPr lang="en-US" dirty="0" smtClean="0"/>
              <a:t>neglected.</a:t>
            </a:r>
            <a:endParaRPr lang="en-US" dirty="0"/>
          </a:p>
        </p:txBody>
      </p:sp>
    </p:spTree>
    <p:extLst>
      <p:ext uri="{BB962C8B-B14F-4D97-AF65-F5344CB8AC3E}">
        <p14:creationId xmlns:p14="http://schemas.microsoft.com/office/powerpoint/2010/main" val="11050752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9404723" cy="726602"/>
          </a:xfrm>
        </p:spPr>
        <p:txBody>
          <a:bodyPr/>
          <a:lstStyle/>
          <a:p>
            <a:r>
              <a:rPr lang="en-US" dirty="0" smtClean="0"/>
              <a:t>VII. Conclusion</a:t>
            </a:r>
            <a:endParaRPr lang="en-US" dirty="0"/>
          </a:p>
        </p:txBody>
      </p:sp>
      <p:sp>
        <p:nvSpPr>
          <p:cNvPr id="3" name="Content Placeholder 2"/>
          <p:cNvSpPr>
            <a:spLocks noGrp="1"/>
          </p:cNvSpPr>
          <p:nvPr>
            <p:ph idx="1"/>
          </p:nvPr>
        </p:nvSpPr>
        <p:spPr>
          <a:xfrm>
            <a:off x="1026400" y="2144994"/>
            <a:ext cx="10356598" cy="2709017"/>
          </a:xfrm>
        </p:spPr>
        <p:txBody>
          <a:bodyPr/>
          <a:lstStyle/>
          <a:p>
            <a:pPr marL="0" indent="0" algn="just">
              <a:buNone/>
            </a:pPr>
            <a:r>
              <a:rPr lang="en-US" dirty="0" smtClean="0"/>
              <a:t>	In </a:t>
            </a:r>
            <a:r>
              <a:rPr lang="en-US" dirty="0"/>
              <a:t>summary, this project demonstrated the effective use of K-means clustering for image segmentation. By leveraging the algorithm in the RGB to HSV color space, we achieved meaningful clusters representing similar color patterns. Through careful evaluation and visualization, we identified optimal cluster configurations. The project showcases the versatility of K-means clustering in extracting valuable information from colored images, setting the stage for its potential applications in various computer vision contexts</a:t>
            </a:r>
            <a:r>
              <a:rPr lang="en-US" dirty="0" smtClean="0"/>
              <a:t>.</a:t>
            </a:r>
            <a:endParaRPr lang="en-US" dirty="0"/>
          </a:p>
        </p:txBody>
      </p:sp>
    </p:spTree>
    <p:extLst>
      <p:ext uri="{BB962C8B-B14F-4D97-AF65-F5344CB8AC3E}">
        <p14:creationId xmlns:p14="http://schemas.microsoft.com/office/powerpoint/2010/main" val="25771466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9404723" cy="735147"/>
          </a:xfrm>
        </p:spPr>
        <p:txBody>
          <a:bodyPr/>
          <a:lstStyle/>
          <a:p>
            <a:r>
              <a:rPr lang="en-US" dirty="0" smtClean="0"/>
              <a:t>I. Introduction</a:t>
            </a:r>
            <a:endParaRPr lang="en-US" dirty="0"/>
          </a:p>
        </p:txBody>
      </p:sp>
      <p:sp>
        <p:nvSpPr>
          <p:cNvPr id="3" name="Content Placeholder 2"/>
          <p:cNvSpPr>
            <a:spLocks noGrp="1"/>
          </p:cNvSpPr>
          <p:nvPr>
            <p:ph idx="1"/>
          </p:nvPr>
        </p:nvSpPr>
        <p:spPr>
          <a:xfrm>
            <a:off x="1103312" y="2052918"/>
            <a:ext cx="10040404" cy="4195481"/>
          </a:xfrm>
        </p:spPr>
        <p:txBody>
          <a:bodyPr>
            <a:normAutofit/>
          </a:bodyPr>
          <a:lstStyle/>
          <a:p>
            <a:r>
              <a:rPr lang="en-US" sz="2400" u="sng" dirty="0" smtClean="0"/>
              <a:t>Context</a:t>
            </a:r>
          </a:p>
          <a:p>
            <a:endParaRPr lang="en-US" sz="2400" u="sng" dirty="0" smtClean="0"/>
          </a:p>
          <a:p>
            <a:pPr marL="0" indent="0" algn="just">
              <a:buNone/>
            </a:pPr>
            <a:r>
              <a:rPr lang="en-US" sz="2400" dirty="0" smtClean="0"/>
              <a:t>	</a:t>
            </a:r>
            <a:r>
              <a:rPr lang="en-US" dirty="0" smtClean="0"/>
              <a:t>Clustering represents the task of grouping a set of objects in such a way that objects belonging to one cluster are more similar to each other than to objects from other clusters.</a:t>
            </a:r>
          </a:p>
          <a:p>
            <a:pPr marL="0" indent="0" algn="just">
              <a:buNone/>
            </a:pPr>
            <a:r>
              <a:rPr lang="en-US" dirty="0" smtClean="0"/>
              <a:t>	</a:t>
            </a:r>
            <a:r>
              <a:rPr lang="en-US" dirty="0"/>
              <a:t>K-means clustering is a popular unsupervised machine learning algorithm widely used in image processing and computer vision. In the context of colored images, K-means clustering is employed to group similar pixels based on their color values, thereby partitioning the image into distinct clusters.</a:t>
            </a:r>
            <a:endParaRPr lang="en-US" dirty="0" smtClean="0"/>
          </a:p>
        </p:txBody>
      </p:sp>
    </p:spTree>
    <p:extLst>
      <p:ext uri="{BB962C8B-B14F-4D97-AF65-F5344CB8AC3E}">
        <p14:creationId xmlns:p14="http://schemas.microsoft.com/office/powerpoint/2010/main" val="21961444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40942" y="1657885"/>
            <a:ext cx="10245503" cy="3717420"/>
          </a:xfrm>
        </p:spPr>
        <p:txBody>
          <a:bodyPr>
            <a:normAutofit/>
          </a:bodyPr>
          <a:lstStyle/>
          <a:p>
            <a:pPr algn="just"/>
            <a:r>
              <a:rPr lang="en-US" sz="2400" u="sng" dirty="0" smtClean="0"/>
              <a:t>Specifications</a:t>
            </a:r>
          </a:p>
          <a:p>
            <a:pPr marL="0" indent="0" algn="just">
              <a:buNone/>
            </a:pPr>
            <a:r>
              <a:rPr lang="en-US" dirty="0" smtClean="0"/>
              <a:t>	The project is developed in Visual Studio, using the open source library </a:t>
            </a:r>
            <a:r>
              <a:rPr lang="en-US" dirty="0" err="1" smtClean="0"/>
              <a:t>OpenCV</a:t>
            </a:r>
            <a:r>
              <a:rPr lang="en-US" dirty="0" smtClean="0"/>
              <a:t>.</a:t>
            </a:r>
          </a:p>
          <a:p>
            <a:pPr marL="0" indent="0" algn="just">
              <a:buNone/>
            </a:pPr>
            <a:endParaRPr lang="en-US" dirty="0"/>
          </a:p>
          <a:p>
            <a:pPr algn="just"/>
            <a:r>
              <a:rPr lang="en-US" sz="2400" u="sng" dirty="0" err="1" smtClean="0"/>
              <a:t>Objectiv</a:t>
            </a:r>
            <a:endParaRPr lang="en-US" sz="2400" u="sng" dirty="0" smtClean="0"/>
          </a:p>
          <a:p>
            <a:pPr marL="0" indent="0" algn="just">
              <a:buNone/>
            </a:pPr>
            <a:r>
              <a:rPr lang="en-US" dirty="0" smtClean="0"/>
              <a:t>	The main objective of the project is to partition the colored image into K distinct clusters by </a:t>
            </a:r>
            <a:r>
              <a:rPr lang="en-US" dirty="0"/>
              <a:t>assigning each pixel to the cluster with the nearest mean color.</a:t>
            </a:r>
            <a:endParaRPr lang="en-US" dirty="0" smtClean="0"/>
          </a:p>
          <a:p>
            <a:endParaRPr lang="en-US" dirty="0"/>
          </a:p>
        </p:txBody>
      </p:sp>
    </p:spTree>
    <p:extLst>
      <p:ext uri="{BB962C8B-B14F-4D97-AF65-F5344CB8AC3E}">
        <p14:creationId xmlns:p14="http://schemas.microsoft.com/office/powerpoint/2010/main" val="16921418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9404723" cy="786422"/>
          </a:xfrm>
        </p:spPr>
        <p:txBody>
          <a:bodyPr/>
          <a:lstStyle/>
          <a:p>
            <a:r>
              <a:rPr lang="en-US" dirty="0" smtClean="0"/>
              <a:t>II. Definition of terms and problem</a:t>
            </a:r>
            <a:endParaRPr lang="en-US" dirty="0"/>
          </a:p>
        </p:txBody>
      </p:sp>
      <p:sp>
        <p:nvSpPr>
          <p:cNvPr id="3" name="Content Placeholder 2"/>
          <p:cNvSpPr>
            <a:spLocks noGrp="1"/>
          </p:cNvSpPr>
          <p:nvPr>
            <p:ph idx="1"/>
          </p:nvPr>
        </p:nvSpPr>
        <p:spPr>
          <a:xfrm>
            <a:off x="949487" y="1939897"/>
            <a:ext cx="10083133" cy="3315768"/>
          </a:xfrm>
        </p:spPr>
        <p:txBody>
          <a:bodyPr/>
          <a:lstStyle/>
          <a:p>
            <a:pPr marL="0" indent="0">
              <a:buNone/>
            </a:pPr>
            <a:r>
              <a:rPr lang="en-US" dirty="0" smtClean="0"/>
              <a:t>	</a:t>
            </a:r>
          </a:p>
          <a:p>
            <a:pPr marL="0" indent="0" algn="just">
              <a:buNone/>
            </a:pPr>
            <a:r>
              <a:rPr lang="en-US" dirty="0"/>
              <a:t>	</a:t>
            </a:r>
            <a:r>
              <a:rPr lang="en-US" dirty="0" smtClean="0"/>
              <a:t>This project</a:t>
            </a:r>
            <a:r>
              <a:rPr lang="en-US" dirty="0"/>
              <a:t>, </a:t>
            </a:r>
            <a:r>
              <a:rPr lang="en-US" dirty="0" smtClean="0"/>
              <a:t>uses the RGB and HSV </a:t>
            </a:r>
            <a:r>
              <a:rPr lang="en-US" dirty="0"/>
              <a:t>color </a:t>
            </a:r>
            <a:r>
              <a:rPr lang="en-US" dirty="0" smtClean="0"/>
              <a:t>spaces </a:t>
            </a:r>
            <a:r>
              <a:rPr lang="en-US" dirty="0"/>
              <a:t>to represent images, where each pixel is a unit with specific red, green, and blue color values. The objective is to implement the K-means clustering algorithm to group pixels into clusters based on their color similarity. Clusters are defined as sets of pixels with similar color </a:t>
            </a:r>
            <a:r>
              <a:rPr lang="en-US" dirty="0" smtClean="0"/>
              <a:t>characteristics. The algorithm </a:t>
            </a:r>
            <a:r>
              <a:rPr lang="en-US" dirty="0"/>
              <a:t>aims to minimize the intra-cluster variance. The goal of the project is </a:t>
            </a:r>
            <a:r>
              <a:rPr lang="en-US" dirty="0" smtClean="0"/>
              <a:t>image segmentation by </a:t>
            </a:r>
            <a:r>
              <a:rPr lang="en-US" dirty="0"/>
              <a:t>leveraging K-means clustering to identify and distinguish regions of interest within the </a:t>
            </a:r>
            <a:r>
              <a:rPr lang="en-US" dirty="0" smtClean="0"/>
              <a:t>image.</a:t>
            </a:r>
            <a:endParaRPr lang="en-US" dirty="0"/>
          </a:p>
        </p:txBody>
      </p:sp>
    </p:spTree>
    <p:extLst>
      <p:ext uri="{BB962C8B-B14F-4D97-AF65-F5344CB8AC3E}">
        <p14:creationId xmlns:p14="http://schemas.microsoft.com/office/powerpoint/2010/main" val="17821061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7"/>
            <a:ext cx="9404723" cy="1230803"/>
          </a:xfrm>
        </p:spPr>
        <p:txBody>
          <a:bodyPr/>
          <a:lstStyle/>
          <a:p>
            <a:r>
              <a:rPr lang="en-US" dirty="0" smtClean="0"/>
              <a:t>III. Theoretical description of the method</a:t>
            </a:r>
            <a:endParaRPr lang="en-US" dirty="0"/>
          </a:p>
        </p:txBody>
      </p:sp>
      <p:sp>
        <p:nvSpPr>
          <p:cNvPr id="3" name="Content Placeholder 2"/>
          <p:cNvSpPr>
            <a:spLocks noGrp="1"/>
          </p:cNvSpPr>
          <p:nvPr>
            <p:ph idx="1"/>
          </p:nvPr>
        </p:nvSpPr>
        <p:spPr>
          <a:xfrm>
            <a:off x="1368231" y="2162086"/>
            <a:ext cx="9596022" cy="3555051"/>
          </a:xfrm>
        </p:spPr>
        <p:txBody>
          <a:bodyPr/>
          <a:lstStyle/>
          <a:p>
            <a:pPr marL="0" indent="0" algn="just">
              <a:buNone/>
            </a:pPr>
            <a:r>
              <a:rPr lang="en-US" dirty="0" smtClean="0"/>
              <a:t>	Main steps needed to be followed for implementing K-means:</a:t>
            </a:r>
          </a:p>
          <a:p>
            <a:pPr marL="0" indent="0" algn="just">
              <a:buNone/>
            </a:pPr>
            <a:endParaRPr lang="en-US" dirty="0" smtClean="0"/>
          </a:p>
          <a:p>
            <a:pPr marL="457200" indent="-457200" algn="just">
              <a:buAutoNum type="arabicPeriod"/>
            </a:pPr>
            <a:r>
              <a:rPr lang="en-US" b="1" dirty="0" smtClean="0"/>
              <a:t>Data preparation</a:t>
            </a:r>
          </a:p>
          <a:p>
            <a:pPr marL="0" indent="0" algn="just">
              <a:buNone/>
            </a:pPr>
            <a:r>
              <a:rPr lang="en-US" dirty="0"/>
              <a:t>	</a:t>
            </a:r>
            <a:r>
              <a:rPr lang="en-US" dirty="0" smtClean="0"/>
              <a:t>In this step, the image is processed such that to compute the set of data points needed as input for the algorithm</a:t>
            </a:r>
          </a:p>
          <a:p>
            <a:pPr marL="457200" indent="-457200" algn="just">
              <a:buFont typeface="+mj-lt"/>
              <a:buAutoNum type="arabicPeriod" startAt="2"/>
            </a:pPr>
            <a:r>
              <a:rPr lang="en-US" b="1" dirty="0" smtClean="0"/>
              <a:t>Initialization</a:t>
            </a:r>
          </a:p>
          <a:p>
            <a:pPr marL="0" indent="0" algn="just">
              <a:buNone/>
            </a:pPr>
            <a:r>
              <a:rPr lang="en-US" dirty="0" smtClean="0"/>
              <a:t>	In this step, K random clusters are selected from the set of input points.</a:t>
            </a:r>
          </a:p>
        </p:txBody>
      </p:sp>
    </p:spTree>
    <p:extLst>
      <p:ext uri="{BB962C8B-B14F-4D97-AF65-F5344CB8AC3E}">
        <p14:creationId xmlns:p14="http://schemas.microsoft.com/office/powerpoint/2010/main" val="23740254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103312" y="1102408"/>
                <a:ext cx="9963492" cy="5145992"/>
              </a:xfrm>
            </p:spPr>
            <p:txBody>
              <a:bodyPr>
                <a:normAutofit lnSpcReduction="10000"/>
              </a:bodyPr>
              <a:lstStyle/>
              <a:p>
                <a:pPr marL="457200" indent="-457200" algn="just">
                  <a:buFont typeface="+mj-lt"/>
                  <a:buAutoNum type="arabicPeriod" startAt="3"/>
                </a:pPr>
                <a:r>
                  <a:rPr lang="en-US" b="1" dirty="0" smtClean="0"/>
                  <a:t>Assignment</a:t>
                </a:r>
              </a:p>
              <a:p>
                <a:pPr marL="0" indent="0" algn="just">
                  <a:buNone/>
                </a:pPr>
                <a:r>
                  <a:rPr lang="en-US" dirty="0" smtClean="0"/>
                  <a:t>	Each point from the data set is assigned to the closest cluster center found so far. A membership function will be introduced for each point and will take the value of the index of the closest cluster (L[</a:t>
                </a:r>
                <a:r>
                  <a:rPr lang="en-US" dirty="0" err="1" smtClean="0"/>
                  <a:t>i</a:t>
                </a:r>
                <a:r>
                  <a:rPr lang="en-US" dirty="0" smtClean="0"/>
                  <a:t>] will return the cluster of the </a:t>
                </a:r>
                <a14:m>
                  <m:oMath xmlns:m="http://schemas.openxmlformats.org/officeDocument/2006/math">
                    <m:sSup>
                      <m:sSupPr>
                        <m:ctrlPr>
                          <a:rPr lang="en-US" i="1" dirty="0" smtClean="0">
                            <a:latin typeface="Cambria Math" panose="02040503050406030204" pitchFamily="18" charset="0"/>
                          </a:rPr>
                        </m:ctrlPr>
                      </m:sSupPr>
                      <m:e>
                        <m:r>
                          <a:rPr lang="en-US" b="0" i="1" dirty="0" smtClean="0">
                            <a:latin typeface="Cambria Math" panose="02040503050406030204" pitchFamily="18" charset="0"/>
                          </a:rPr>
                          <m:t>𝑖</m:t>
                        </m:r>
                      </m:e>
                      <m:sup>
                        <m:r>
                          <a:rPr lang="en-US" b="0" i="1" dirty="0" smtClean="0">
                            <a:latin typeface="Cambria Math" panose="02040503050406030204" pitchFamily="18" charset="0"/>
                          </a:rPr>
                          <m:t>𝑡h</m:t>
                        </m:r>
                      </m:sup>
                    </m:sSup>
                  </m:oMath>
                </a14:m>
                <a:r>
                  <a:rPr lang="en-US" dirty="0" smtClean="0"/>
                  <a:t> point).</a:t>
                </a:r>
              </a:p>
              <a:p>
                <a:pPr marL="0" indent="0" algn="just">
                  <a:buNone/>
                </a:pPr>
                <a:endParaRPr lang="en-US" dirty="0"/>
              </a:p>
              <a:p>
                <a:pPr marL="457200" indent="-457200" algn="just">
                  <a:buFont typeface="+mj-lt"/>
                  <a:buAutoNum type="arabicPeriod" startAt="4"/>
                </a:pPr>
                <a:r>
                  <a:rPr lang="en-US" b="1" dirty="0" smtClean="0"/>
                  <a:t>Update</a:t>
                </a:r>
              </a:p>
              <a:p>
                <a:pPr marL="0" indent="0" algn="just">
                  <a:buNone/>
                </a:pPr>
                <a:r>
                  <a:rPr lang="en-US" dirty="0" smtClean="0"/>
                  <a:t>	The clusters are recalculated based on the membership function. Each cluster value will be updated with the mean of the points belonging to that cluster. </a:t>
                </a:r>
              </a:p>
              <a:p>
                <a:pPr marL="0" indent="0" algn="just">
                  <a:buNone/>
                </a:pPr>
                <a:endParaRPr lang="en-US" dirty="0"/>
              </a:p>
              <a:p>
                <a:pPr marL="457200" indent="-457200" algn="just">
                  <a:buFont typeface="+mj-lt"/>
                  <a:buAutoNum type="arabicPeriod" startAt="5"/>
                </a:pPr>
                <a:r>
                  <a:rPr lang="en-US" b="1" dirty="0" smtClean="0"/>
                  <a:t>Halting condition</a:t>
                </a:r>
              </a:p>
              <a:p>
                <a:pPr marL="0" indent="0" algn="just">
                  <a:buNone/>
                </a:pPr>
                <a:r>
                  <a:rPr lang="en-US" b="1" dirty="0" smtClean="0"/>
                  <a:t>	</a:t>
                </a:r>
                <a:r>
                  <a:rPr lang="en-US" dirty="0" smtClean="0"/>
                  <a:t>The membership function is also used to determine when the algorithm should stop its execution. If there is no change, from one iteration to another, in the membership function, then the algorithm can be halted.</a:t>
                </a:r>
                <a:endParaRPr lang="en-US" b="1" dirty="0" smtClean="0"/>
              </a:p>
              <a:p>
                <a:pPr marL="457200" indent="-457200">
                  <a:buFont typeface="+mj-lt"/>
                  <a:buAutoNum type="arabicPeriod" startAt="5"/>
                </a:pPr>
                <a:endParaRPr lang="en-US" dirty="0" smtClean="0"/>
              </a:p>
              <a:p>
                <a:pPr marL="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103312" y="1102408"/>
                <a:ext cx="9963492" cy="5145992"/>
              </a:xfrm>
              <a:blipFill rotWithShape="0">
                <a:blip r:embed="rId2"/>
                <a:stretch>
                  <a:fillRect l="-673" t="-1303" r="-612" b="-1185"/>
                </a:stretch>
              </a:blipFill>
            </p:spPr>
            <p:txBody>
              <a:bodyPr/>
              <a:lstStyle/>
              <a:p>
                <a:r>
                  <a:rPr lang="en-US">
                    <a:noFill/>
                  </a:rPr>
                  <a:t> </a:t>
                </a:r>
              </a:p>
            </p:txBody>
          </p:sp>
        </mc:Fallback>
      </mc:AlternateContent>
    </p:spTree>
    <p:extLst>
      <p:ext uri="{BB962C8B-B14F-4D97-AF65-F5344CB8AC3E}">
        <p14:creationId xmlns:p14="http://schemas.microsoft.com/office/powerpoint/2010/main" val="4123121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9404723" cy="700964"/>
          </a:xfrm>
        </p:spPr>
        <p:txBody>
          <a:bodyPr/>
          <a:lstStyle/>
          <a:p>
            <a:r>
              <a:rPr lang="en-US" dirty="0" smtClean="0"/>
              <a:t>IV. Implementation description</a:t>
            </a:r>
            <a:endParaRPr lang="en-US" dirty="0"/>
          </a:p>
        </p:txBody>
      </p:sp>
      <p:sp>
        <p:nvSpPr>
          <p:cNvPr id="3" name="Content Placeholder 2"/>
          <p:cNvSpPr>
            <a:spLocks noGrp="1"/>
          </p:cNvSpPr>
          <p:nvPr>
            <p:ph idx="1"/>
          </p:nvPr>
        </p:nvSpPr>
        <p:spPr>
          <a:xfrm>
            <a:off x="922946" y="1358782"/>
            <a:ext cx="10152404" cy="4889618"/>
          </a:xfrm>
        </p:spPr>
        <p:txBody>
          <a:bodyPr/>
          <a:lstStyle/>
          <a:p>
            <a:pPr marL="0" indent="0" algn="just">
              <a:buNone/>
            </a:pPr>
            <a:r>
              <a:rPr lang="en-US" dirty="0" smtClean="0"/>
              <a:t>	The following functions were implemented for achieving the goal of the project:</a:t>
            </a:r>
          </a:p>
          <a:p>
            <a:pPr marL="0" indent="0" algn="just">
              <a:buNone/>
            </a:pPr>
            <a:endParaRPr lang="en-US" dirty="0"/>
          </a:p>
          <a:p>
            <a:pPr marL="457200" indent="-457200" algn="just">
              <a:buFont typeface="+mj-lt"/>
              <a:buAutoNum type="arabicPeriod"/>
            </a:pPr>
            <a:r>
              <a:rPr lang="en-US" b="1" dirty="0" smtClean="0"/>
              <a:t>Data preparation function</a:t>
            </a:r>
          </a:p>
          <a:p>
            <a:pPr marL="0" indent="0" algn="just">
              <a:buNone/>
            </a:pPr>
            <a:r>
              <a:rPr lang="en-US" b="1" dirty="0" smtClean="0"/>
              <a:t>	</a:t>
            </a:r>
            <a:r>
              <a:rPr lang="en-US" dirty="0" smtClean="0"/>
              <a:t>The function for data preparation takes as input the colored image and returns the set of data points as a Mat structure. At first, the initial image is converted to HSV color space. Then, the set of data points is computed by going through each pixel and saving its color intensities and coordinates. Each row from the output matrix represents a pixel. </a:t>
            </a:r>
          </a:p>
          <a:p>
            <a:pPr marL="0" indent="0" algn="just">
              <a:buNone/>
            </a:pPr>
            <a:endParaRPr lang="en-US" b="1" dirty="0"/>
          </a:p>
          <a:p>
            <a:pPr marL="457200" indent="-457200" algn="just">
              <a:buFont typeface="+mj-lt"/>
              <a:buAutoNum type="arabicPeriod" startAt="2"/>
            </a:pPr>
            <a:r>
              <a:rPr lang="en-US" b="1" dirty="0" smtClean="0"/>
              <a:t>Distance function</a:t>
            </a:r>
          </a:p>
          <a:p>
            <a:pPr marL="0" indent="0" algn="just">
              <a:buNone/>
            </a:pPr>
            <a:r>
              <a:rPr lang="en-US" b="1" dirty="0" smtClean="0"/>
              <a:t>	</a:t>
            </a:r>
            <a:r>
              <a:rPr lang="en-US" dirty="0" smtClean="0"/>
              <a:t>This function calculates the Euclidian distance between two row matrices and will be used in the </a:t>
            </a:r>
            <a:r>
              <a:rPr lang="en-US" b="1" dirty="0" smtClean="0"/>
              <a:t>Update</a:t>
            </a:r>
            <a:r>
              <a:rPr lang="en-US" dirty="0" smtClean="0"/>
              <a:t> step of K-means.</a:t>
            </a:r>
            <a:endParaRPr lang="en-US" b="1" dirty="0" smtClean="0"/>
          </a:p>
          <a:p>
            <a:pPr marL="457200" indent="-457200">
              <a:buFont typeface="+mj-lt"/>
              <a:buAutoNum type="arabicPeriod" startAt="2"/>
            </a:pPr>
            <a:endParaRPr lang="en-US" b="1" dirty="0" smtClean="0"/>
          </a:p>
          <a:p>
            <a:pPr marL="0" indent="0">
              <a:buNone/>
            </a:pPr>
            <a:endParaRPr lang="en-US" dirty="0"/>
          </a:p>
          <a:p>
            <a:pPr marL="457200" indent="-457200">
              <a:buFont typeface="+mj-lt"/>
              <a:buAutoNum type="arabicPeriod"/>
            </a:pPr>
            <a:endParaRPr lang="en-US" dirty="0"/>
          </a:p>
        </p:txBody>
      </p:sp>
    </p:spTree>
    <p:extLst>
      <p:ext uri="{BB962C8B-B14F-4D97-AF65-F5344CB8AC3E}">
        <p14:creationId xmlns:p14="http://schemas.microsoft.com/office/powerpoint/2010/main" val="25358997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17854" y="940039"/>
            <a:ext cx="9843851" cy="5153113"/>
          </a:xfrm>
        </p:spPr>
        <p:txBody>
          <a:bodyPr>
            <a:normAutofit lnSpcReduction="10000"/>
          </a:bodyPr>
          <a:lstStyle/>
          <a:p>
            <a:pPr marL="457200" indent="-457200">
              <a:buFont typeface="+mj-lt"/>
              <a:buAutoNum type="arabicPeriod" startAt="3"/>
            </a:pPr>
            <a:r>
              <a:rPr lang="en-US" sz="2200" b="1" dirty="0" smtClean="0"/>
              <a:t>K-means function</a:t>
            </a:r>
          </a:p>
          <a:p>
            <a:pPr marL="457200" indent="-457200">
              <a:buFont typeface="+mj-lt"/>
              <a:buAutoNum type="arabicPeriod" startAt="3"/>
            </a:pPr>
            <a:endParaRPr lang="en-US" sz="2200" b="1" dirty="0" smtClean="0"/>
          </a:p>
          <a:p>
            <a:pPr marL="0" indent="0" algn="just">
              <a:buNone/>
            </a:pPr>
            <a:r>
              <a:rPr lang="en-US" sz="2200" b="1" dirty="0" smtClean="0"/>
              <a:t>	</a:t>
            </a:r>
            <a:r>
              <a:rPr lang="en-US" sz="2200" dirty="0" smtClean="0"/>
              <a:t>This is the function that implements the K-means algorithm. It takes as input the data set matrix and the number of clusters K. </a:t>
            </a:r>
          </a:p>
          <a:p>
            <a:pPr marL="0" indent="0" algn="just">
              <a:buNone/>
            </a:pPr>
            <a:r>
              <a:rPr lang="en-US" sz="2200" dirty="0"/>
              <a:t>	</a:t>
            </a:r>
            <a:r>
              <a:rPr lang="en-US" sz="2200" dirty="0" smtClean="0"/>
              <a:t>The first step of the algorithm is </a:t>
            </a:r>
            <a:r>
              <a:rPr lang="en-US" sz="2200" b="1" dirty="0" smtClean="0"/>
              <a:t>initialization</a:t>
            </a:r>
            <a:r>
              <a:rPr lang="en-US" sz="2200" dirty="0" smtClean="0"/>
              <a:t> of the clusters. K clusters will be stored in a </a:t>
            </a:r>
            <a:r>
              <a:rPr lang="en-US" sz="2200" dirty="0"/>
              <a:t>M</a:t>
            </a:r>
            <a:r>
              <a:rPr lang="en-US" sz="2200" dirty="0" smtClean="0"/>
              <a:t>at structure and will be randomly selected from the data set using the rand() function. A verification is done in order to assure that the clusters are distinct.</a:t>
            </a:r>
          </a:p>
          <a:p>
            <a:pPr marL="0" indent="0" algn="just">
              <a:buNone/>
            </a:pPr>
            <a:r>
              <a:rPr lang="en-US" sz="2200" dirty="0"/>
              <a:t>	</a:t>
            </a:r>
            <a:r>
              <a:rPr lang="en-US" sz="2200" dirty="0" smtClean="0"/>
              <a:t>The next step of the algorithm is </a:t>
            </a:r>
            <a:r>
              <a:rPr lang="en-US" sz="2200" b="1" dirty="0" smtClean="0"/>
              <a:t>assignment</a:t>
            </a:r>
            <a:r>
              <a:rPr lang="en-US" sz="2200" dirty="0" smtClean="0"/>
              <a:t>. This step defines a vector L that maps points to their clusters. For each point in the data set, the closest cluster is identified and stored in L (L[</a:t>
            </a:r>
            <a:r>
              <a:rPr lang="en-US" sz="2200" dirty="0" err="1" smtClean="0"/>
              <a:t>i</a:t>
            </a:r>
            <a:r>
              <a:rPr lang="en-US" sz="2200" dirty="0" smtClean="0"/>
              <a:t>] = c =&gt; point I belongs to center c). The identification of clusters is done using the distance function previously described.</a:t>
            </a:r>
          </a:p>
          <a:p>
            <a:pPr marL="0" indent="0">
              <a:buNone/>
            </a:pPr>
            <a:r>
              <a:rPr lang="en-US" dirty="0"/>
              <a:t>		</a:t>
            </a:r>
            <a:r>
              <a:rPr lang="en-US" dirty="0" smtClean="0"/>
              <a:t> </a:t>
            </a:r>
            <a:endParaRPr lang="en-US" dirty="0"/>
          </a:p>
        </p:txBody>
      </p:sp>
    </p:spTree>
    <p:extLst>
      <p:ext uri="{BB962C8B-B14F-4D97-AF65-F5344CB8AC3E}">
        <p14:creationId xmlns:p14="http://schemas.microsoft.com/office/powerpoint/2010/main" val="24531587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14401" y="1358783"/>
            <a:ext cx="10366048" cy="4281442"/>
          </a:xfrm>
        </p:spPr>
        <p:txBody>
          <a:bodyPr/>
          <a:lstStyle/>
          <a:p>
            <a:pPr marL="0" indent="0">
              <a:buNone/>
            </a:pPr>
            <a:r>
              <a:rPr lang="en-US" dirty="0" smtClean="0"/>
              <a:t>	</a:t>
            </a:r>
          </a:p>
          <a:p>
            <a:pPr marL="0" indent="0">
              <a:buNone/>
            </a:pPr>
            <a:endParaRPr lang="en-US" dirty="0"/>
          </a:p>
          <a:p>
            <a:pPr marL="0" indent="0" algn="just">
              <a:buNone/>
            </a:pPr>
            <a:r>
              <a:rPr lang="en-US" dirty="0" smtClean="0"/>
              <a:t>	In the </a:t>
            </a:r>
            <a:r>
              <a:rPr lang="en-US" b="1" dirty="0" smtClean="0"/>
              <a:t>update</a:t>
            </a:r>
            <a:r>
              <a:rPr lang="en-US" dirty="0" smtClean="0"/>
              <a:t> step, for each cluster, the mean of the points belonging to the cluster is computed and the values from the Mat of clusters will be updated according to the computed means.</a:t>
            </a:r>
          </a:p>
          <a:p>
            <a:pPr marL="0" indent="0" algn="just">
              <a:buNone/>
            </a:pPr>
            <a:r>
              <a:rPr lang="en-US" dirty="0"/>
              <a:t>	</a:t>
            </a:r>
            <a:r>
              <a:rPr lang="en-US" dirty="0" smtClean="0"/>
              <a:t>The last step represents the </a:t>
            </a:r>
            <a:r>
              <a:rPr lang="en-US" b="1" dirty="0" smtClean="0"/>
              <a:t>halting condition</a:t>
            </a:r>
            <a:r>
              <a:rPr lang="en-US" dirty="0" smtClean="0"/>
              <a:t>. For this step a new vector L2 is introduced that represents a copy of the vector L. In each iteration L and L2 are compared and when no change is detected between them, the algorithm stops its execution and returns a pair structure containing the membership function L and the Mat of clusters C.</a:t>
            </a:r>
          </a:p>
          <a:p>
            <a:pPr marL="0" indent="0" algn="just">
              <a:buNone/>
            </a:pPr>
            <a:r>
              <a:rPr lang="en-US" dirty="0" smtClean="0"/>
              <a:t> </a:t>
            </a:r>
            <a:endParaRPr lang="en-US" dirty="0"/>
          </a:p>
        </p:txBody>
      </p:sp>
    </p:spTree>
    <p:extLst>
      <p:ext uri="{BB962C8B-B14F-4D97-AF65-F5344CB8AC3E}">
        <p14:creationId xmlns:p14="http://schemas.microsoft.com/office/powerpoint/2010/main" val="57891097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Template>
  <TotalTime>192</TotalTime>
  <Words>146</Words>
  <Application>Microsoft Office PowerPoint</Application>
  <PresentationFormat>Widescreen</PresentationFormat>
  <Paragraphs>71</Paragraphs>
  <Slides>19</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Arial</vt:lpstr>
      <vt:lpstr>Calibri</vt:lpstr>
      <vt:lpstr>Cambria Math</vt:lpstr>
      <vt:lpstr>Century Gothic</vt:lpstr>
      <vt:lpstr>Wingdings 3</vt:lpstr>
      <vt:lpstr>Ion</vt:lpstr>
      <vt:lpstr>K-means clustering</vt:lpstr>
      <vt:lpstr>I. Introduction</vt:lpstr>
      <vt:lpstr>PowerPoint Presentation</vt:lpstr>
      <vt:lpstr>II. Definition of terms and problem</vt:lpstr>
      <vt:lpstr>III. Theoretical description of the method</vt:lpstr>
      <vt:lpstr>PowerPoint Presentation</vt:lpstr>
      <vt:lpstr>IV. Implementation description</vt:lpstr>
      <vt:lpstr>PowerPoint Presentation</vt:lpstr>
      <vt:lpstr>PowerPoint Presentation</vt:lpstr>
      <vt:lpstr>PowerPoint Presentation</vt:lpstr>
      <vt:lpstr>V. Results</vt:lpstr>
      <vt:lpstr>PowerPoint Presentation</vt:lpstr>
      <vt:lpstr>PowerPoint Presentation</vt:lpstr>
      <vt:lpstr>PowerPoint Presentation</vt:lpstr>
      <vt:lpstr>PowerPoint Presentation</vt:lpstr>
      <vt:lpstr>PowerPoint Presentation</vt:lpstr>
      <vt:lpstr>VI. Analysis on results</vt:lpstr>
      <vt:lpstr>PowerPoint Presentation</vt:lpstr>
      <vt:lpstr>VII. Conclusion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K-means clustering</dc:title>
  <dc:creator>Microsoft account</dc:creator>
  <cp:lastModifiedBy>Microsoft account</cp:lastModifiedBy>
  <cp:revision>18</cp:revision>
  <dcterms:created xsi:type="dcterms:W3CDTF">2024-01-16T15:27:00Z</dcterms:created>
  <dcterms:modified xsi:type="dcterms:W3CDTF">2024-01-16T18:44:10Z</dcterms:modified>
</cp:coreProperties>
</file>